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8"/>
  </p:notesMasterIdLst>
  <p:sldIdLst>
    <p:sldId id="278" r:id="rId2"/>
    <p:sldId id="268" r:id="rId3"/>
    <p:sldId id="277" r:id="rId4"/>
    <p:sldId id="285" r:id="rId5"/>
    <p:sldId id="288" r:id="rId6"/>
    <p:sldId id="259" r:id="rId7"/>
    <p:sldId id="280" r:id="rId8"/>
    <p:sldId id="260" r:id="rId9"/>
    <p:sldId id="282" r:id="rId10"/>
    <p:sldId id="258" r:id="rId11"/>
    <p:sldId id="257" r:id="rId12"/>
    <p:sldId id="291" r:id="rId13"/>
    <p:sldId id="289" r:id="rId14"/>
    <p:sldId id="292" r:id="rId15"/>
    <p:sldId id="281" r:id="rId16"/>
    <p:sldId id="265" r:id="rId17"/>
    <p:sldId id="269" r:id="rId18"/>
    <p:sldId id="290" r:id="rId19"/>
    <p:sldId id="284" r:id="rId20"/>
    <p:sldId id="293" r:id="rId21"/>
    <p:sldId id="273" r:id="rId22"/>
    <p:sldId id="274" r:id="rId23"/>
    <p:sldId id="276" r:id="rId24"/>
    <p:sldId id="267" r:id="rId25"/>
    <p:sldId id="275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0AF5C8-00D9-4AE2-95E5-E66505DF4034}">
          <p14:sldIdLst>
            <p14:sldId id="278"/>
            <p14:sldId id="268"/>
            <p14:sldId id="277"/>
            <p14:sldId id="285"/>
          </p14:sldIdLst>
        </p14:section>
        <p14:section name="Terminology" id="{6F7A7B6D-14D9-4A38-9551-9FDC7EEC6F33}">
          <p14:sldIdLst>
            <p14:sldId id="288"/>
            <p14:sldId id="259"/>
            <p14:sldId id="280"/>
            <p14:sldId id="260"/>
            <p14:sldId id="282"/>
            <p14:sldId id="258"/>
            <p14:sldId id="257"/>
            <p14:sldId id="291"/>
          </p14:sldIdLst>
        </p14:section>
        <p14:section name="Demo" id="{EF8429FD-DFA3-40BF-964D-386C8B22055A}">
          <p14:sldIdLst>
            <p14:sldId id="289"/>
            <p14:sldId id="292"/>
            <p14:sldId id="281"/>
            <p14:sldId id="265"/>
            <p14:sldId id="269"/>
          </p14:sldIdLst>
        </p14:section>
        <p14:section name="Q &amp; A" id="{EC3F6F94-2D82-4EB0-B8B3-D1EDFDD37945}">
          <p14:sldIdLst>
            <p14:sldId id="290"/>
            <p14:sldId id="284"/>
            <p14:sldId id="293"/>
            <p14:sldId id="273"/>
            <p14:sldId id="274"/>
            <p14:sldId id="276"/>
            <p14:sldId id="267"/>
            <p14:sldId id="275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5" autoAdjust="0"/>
    <p:restoredTop sz="60253" autoAdjust="0"/>
  </p:normalViewPr>
  <p:slideViewPr>
    <p:cSldViewPr snapToGrid="0">
      <p:cViewPr varScale="1">
        <p:scale>
          <a:sx n="156" d="100"/>
          <a:sy n="156" d="100"/>
        </p:scale>
        <p:origin x="3858" y="144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61" d="100"/>
          <a:sy n="161" d="100"/>
        </p:scale>
        <p:origin x="5124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-727682"/>
            <a:satOff val="-41964"/>
            <a:lumOff val="4314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/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>
        <a:solidFill>
          <a:schemeClr val="accent2">
            <a:hueOff val="-1455363"/>
            <a:satOff val="-83928"/>
            <a:lumOff val="8628"/>
            <a:alpha val="15000"/>
          </a:schemeClr>
        </a:solidFill>
      </dgm:spPr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423965E-2C67-4A27-B6E4-19934BCCECD5}" type="doc">
      <dgm:prSet loTypeId="urn:microsoft.com/office/officeart/2005/8/layout/chevron1" loCatId="process" qsTypeId="urn:microsoft.com/office/officeart/2005/8/quickstyle/simple1" qsCatId="simple" csTypeId="urn:microsoft.com/office/officeart/2005/8/colors/colorful2" csCatId="colorful" phldr="1"/>
      <dgm:spPr/>
    </dgm:pt>
    <dgm:pt modelId="{F6275F84-BE2F-4A98-BC05-00109AAC37B8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Terminology</a:t>
          </a:r>
        </a:p>
      </dgm:t>
    </dgm:pt>
    <dgm:pt modelId="{59B0E7A1-53C9-48FA-893D-A9DB7A012493}" type="par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EEF2820-B8D2-48C7-8FF5-8EF23E92A3FD}" type="sibTrans" cxnId="{90AD4AA1-5748-4BD2-9310-EF2891C2F848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735E1791-E547-476B-8D52-54FD0294A194}">
      <dgm:prSet phldrT="[Text]" custT="1"/>
      <dgm:spPr>
        <a:solidFill>
          <a:schemeClr val="accent2">
            <a:hueOff val="0"/>
            <a:satOff val="0"/>
            <a:lumOff val="0"/>
            <a:alpha val="15000"/>
          </a:schemeClr>
        </a:solidFill>
      </dgm:spPr>
      <dgm:t>
        <a:bodyPr/>
        <a:lstStyle/>
        <a:p>
          <a:r>
            <a:rPr lang="en-US" sz="4000" dirty="0">
              <a:latin typeface="Yanone Kaffeesatz Regular" panose="02000000000000000000" pitchFamily="2" charset="0"/>
            </a:rPr>
            <a:t>Code</a:t>
          </a:r>
        </a:p>
      </dgm:t>
    </dgm:pt>
    <dgm:pt modelId="{141B4816-F51F-4E74-8A50-CD11A7075ADA}" type="par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30B80118-14FF-424E-8307-BA35C510FBBB}" type="sibTrans" cxnId="{D77F0A77-E217-4AD7-8458-CB7243272FB3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AE16C2FE-B749-444C-A08F-E0F7DAF307D9}">
      <dgm:prSet phldrT="[Text]" custT="1"/>
      <dgm:spPr/>
      <dgm:t>
        <a:bodyPr/>
        <a:lstStyle/>
        <a:p>
          <a:r>
            <a:rPr lang="en-US" sz="4000" dirty="0" err="1">
              <a:latin typeface="Yanone Kaffeesatz Regular" panose="02000000000000000000" pitchFamily="2" charset="0"/>
            </a:rPr>
            <a:t>WrapUp</a:t>
          </a:r>
          <a:endParaRPr lang="en-US" sz="4000" dirty="0">
            <a:latin typeface="Yanone Kaffeesatz Regular" panose="02000000000000000000" pitchFamily="2" charset="0"/>
          </a:endParaRPr>
        </a:p>
      </dgm:t>
    </dgm:pt>
    <dgm:pt modelId="{505DE279-9281-4325-AEA5-9A47E9EAE6BA}" type="par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59107A75-FD7A-4BD3-B930-46CAD64D3D4B}" type="sibTrans" cxnId="{B2646AA0-2239-45F6-A6F7-473886A2FB9A}">
      <dgm:prSet/>
      <dgm:spPr/>
      <dgm:t>
        <a:bodyPr/>
        <a:lstStyle/>
        <a:p>
          <a:endParaRPr lang="en-US" sz="2400">
            <a:latin typeface="Yanone Kaffeesatz Regular" panose="02000000000000000000" pitchFamily="2" charset="0"/>
          </a:endParaRPr>
        </a:p>
      </dgm:t>
    </dgm:pt>
    <dgm:pt modelId="{65308EB6-B019-4C9B-AE06-3040D088422C}" type="pres">
      <dgm:prSet presAssocID="{C423965E-2C67-4A27-B6E4-19934BCCECD5}" presName="Name0" presStyleCnt="0">
        <dgm:presLayoutVars>
          <dgm:dir/>
          <dgm:animLvl val="lvl"/>
          <dgm:resizeHandles val="exact"/>
        </dgm:presLayoutVars>
      </dgm:prSet>
      <dgm:spPr/>
    </dgm:pt>
    <dgm:pt modelId="{10DEF3C3-4ABC-4FBF-AF7E-4B5D02C34137}" type="pres">
      <dgm:prSet presAssocID="{F6275F84-BE2F-4A98-BC05-00109AAC37B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F7159AF-36D2-478F-AED5-A0FA717C33FE}" type="pres">
      <dgm:prSet presAssocID="{6EEF2820-B8D2-48C7-8FF5-8EF23E92A3FD}" presName="parTxOnlySpace" presStyleCnt="0"/>
      <dgm:spPr/>
    </dgm:pt>
    <dgm:pt modelId="{D8F87F9C-A652-4968-96EA-9309EF831909}" type="pres">
      <dgm:prSet presAssocID="{735E1791-E547-476B-8D52-54FD0294A19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93531E-AA6D-431E-863A-42991CED2B0E}" type="pres">
      <dgm:prSet presAssocID="{30B80118-14FF-424E-8307-BA35C510FBBB}" presName="parTxOnlySpace" presStyleCnt="0"/>
      <dgm:spPr/>
    </dgm:pt>
    <dgm:pt modelId="{35790938-0B14-48B2-A316-59A2B53BA6D0}" type="pres">
      <dgm:prSet presAssocID="{AE16C2FE-B749-444C-A08F-E0F7DAF307D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72178BA-255C-40AA-AB50-F5D4B758EB19}" type="presOf" srcId="{AE16C2FE-B749-444C-A08F-E0F7DAF307D9}" destId="{35790938-0B14-48B2-A316-59A2B53BA6D0}" srcOrd="0" destOrd="0" presId="urn:microsoft.com/office/officeart/2005/8/layout/chevron1"/>
    <dgm:cxn modelId="{D77F0A77-E217-4AD7-8458-CB7243272FB3}" srcId="{C423965E-2C67-4A27-B6E4-19934BCCECD5}" destId="{735E1791-E547-476B-8D52-54FD0294A194}" srcOrd="1" destOrd="0" parTransId="{141B4816-F51F-4E74-8A50-CD11A7075ADA}" sibTransId="{30B80118-14FF-424E-8307-BA35C510FBBB}"/>
    <dgm:cxn modelId="{B2646AA0-2239-45F6-A6F7-473886A2FB9A}" srcId="{C423965E-2C67-4A27-B6E4-19934BCCECD5}" destId="{AE16C2FE-B749-444C-A08F-E0F7DAF307D9}" srcOrd="2" destOrd="0" parTransId="{505DE279-9281-4325-AEA5-9A47E9EAE6BA}" sibTransId="{59107A75-FD7A-4BD3-B930-46CAD64D3D4B}"/>
    <dgm:cxn modelId="{90AD4AA1-5748-4BD2-9310-EF2891C2F848}" srcId="{C423965E-2C67-4A27-B6E4-19934BCCECD5}" destId="{F6275F84-BE2F-4A98-BC05-00109AAC37B8}" srcOrd="0" destOrd="0" parTransId="{59B0E7A1-53C9-48FA-893D-A9DB7A012493}" sibTransId="{6EEF2820-B8D2-48C7-8FF5-8EF23E92A3FD}"/>
    <dgm:cxn modelId="{547EC8F1-A57F-4792-8477-0CD4CD882E00}" type="presOf" srcId="{F6275F84-BE2F-4A98-BC05-00109AAC37B8}" destId="{10DEF3C3-4ABC-4FBF-AF7E-4B5D02C34137}" srcOrd="0" destOrd="0" presId="urn:microsoft.com/office/officeart/2005/8/layout/chevron1"/>
    <dgm:cxn modelId="{8E6189A4-1799-4C3D-A7B2-2BF0898C4B8F}" type="presOf" srcId="{735E1791-E547-476B-8D52-54FD0294A194}" destId="{D8F87F9C-A652-4968-96EA-9309EF831909}" srcOrd="0" destOrd="0" presId="urn:microsoft.com/office/officeart/2005/8/layout/chevron1"/>
    <dgm:cxn modelId="{CBE836CD-5125-402F-82F6-1347EBA37C93}" type="presOf" srcId="{C423965E-2C67-4A27-B6E4-19934BCCECD5}" destId="{65308EB6-B019-4C9B-AE06-3040D088422C}" srcOrd="0" destOrd="0" presId="urn:microsoft.com/office/officeart/2005/8/layout/chevron1"/>
    <dgm:cxn modelId="{F863896A-6CC5-43B9-B4C2-19C434D3AE8E}" type="presParOf" srcId="{65308EB6-B019-4C9B-AE06-3040D088422C}" destId="{10DEF3C3-4ABC-4FBF-AF7E-4B5D02C34137}" srcOrd="0" destOrd="0" presId="urn:microsoft.com/office/officeart/2005/8/layout/chevron1"/>
    <dgm:cxn modelId="{76CE6B27-F427-4D23-9F28-3AB5B6DC1952}" type="presParOf" srcId="{65308EB6-B019-4C9B-AE06-3040D088422C}" destId="{FF7159AF-36D2-478F-AED5-A0FA717C33FE}" srcOrd="1" destOrd="0" presId="urn:microsoft.com/office/officeart/2005/8/layout/chevron1"/>
    <dgm:cxn modelId="{ABB466AB-CA65-40B1-94EA-571CF328D2B7}" type="presParOf" srcId="{65308EB6-B019-4C9B-AE06-3040D088422C}" destId="{D8F87F9C-A652-4968-96EA-9309EF831909}" srcOrd="2" destOrd="0" presId="urn:microsoft.com/office/officeart/2005/8/layout/chevron1"/>
    <dgm:cxn modelId="{44EB0D19-F25C-4B65-9856-25DE4CC2C8C9}" type="presParOf" srcId="{65308EB6-B019-4C9B-AE06-3040D088422C}" destId="{1893531E-AA6D-431E-863A-42991CED2B0E}" srcOrd="3" destOrd="0" presId="urn:microsoft.com/office/officeart/2005/8/layout/chevron1"/>
    <dgm:cxn modelId="{714E404A-6D25-45F4-A1EF-FD2DC5790DC1}" type="presParOf" srcId="{65308EB6-B019-4C9B-AE06-3040D088422C}" destId="{35790938-0B14-48B2-A316-59A2B53BA6D0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F3C3-4ABC-4FBF-AF7E-4B5D02C34137}">
      <dsp:nvSpPr>
        <dsp:cNvPr id="0" name=""/>
        <dsp:cNvSpPr/>
      </dsp:nvSpPr>
      <dsp:spPr>
        <a:xfrm>
          <a:off x="3097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Terminology</a:t>
          </a:r>
        </a:p>
      </dsp:txBody>
      <dsp:txXfrm>
        <a:off x="757933" y="2565233"/>
        <a:ext cx="2264508" cy="1509672"/>
      </dsp:txXfrm>
    </dsp:sp>
    <dsp:sp modelId="{D8F87F9C-A652-4968-96EA-9309EF831909}">
      <dsp:nvSpPr>
        <dsp:cNvPr id="0" name=""/>
        <dsp:cNvSpPr/>
      </dsp:nvSpPr>
      <dsp:spPr>
        <a:xfrm>
          <a:off x="3399859" y="2565233"/>
          <a:ext cx="3774180" cy="1509672"/>
        </a:xfrm>
        <a:prstGeom prst="chevron">
          <a:avLst/>
        </a:prstGeom>
        <a:solidFill>
          <a:schemeClr val="accent2">
            <a:hueOff val="0"/>
            <a:satOff val="0"/>
            <a:lumOff val="0"/>
            <a:alpha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>
              <a:latin typeface="Yanone Kaffeesatz Regular" panose="02000000000000000000" pitchFamily="2" charset="0"/>
            </a:rPr>
            <a:t>Code</a:t>
          </a:r>
        </a:p>
      </dsp:txBody>
      <dsp:txXfrm>
        <a:off x="4154695" y="2565233"/>
        <a:ext cx="2264508" cy="1509672"/>
      </dsp:txXfrm>
    </dsp:sp>
    <dsp:sp modelId="{35790938-0B14-48B2-A316-59A2B53BA6D0}">
      <dsp:nvSpPr>
        <dsp:cNvPr id="0" name=""/>
        <dsp:cNvSpPr/>
      </dsp:nvSpPr>
      <dsp:spPr>
        <a:xfrm>
          <a:off x="6796622" y="2565233"/>
          <a:ext cx="3774180" cy="1509672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53340" rIns="53340" bIns="5334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err="1">
              <a:latin typeface="Yanone Kaffeesatz Regular" panose="02000000000000000000" pitchFamily="2" charset="0"/>
            </a:rPr>
            <a:t>WrapUp</a:t>
          </a:r>
          <a:endParaRPr lang="en-US" sz="4000" kern="1200" dirty="0">
            <a:latin typeface="Yanone Kaffeesatz Regular" panose="02000000000000000000" pitchFamily="2" charset="0"/>
          </a:endParaRPr>
        </a:p>
      </dsp:txBody>
      <dsp:txXfrm>
        <a:off x="7551458" y="2565233"/>
        <a:ext cx="2264508" cy="1509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87070D-87AF-4443-8990-425EA27CC244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A07FD-5BD5-4529-84B0-48DD2C561176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224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warm welcome to this first webinar in the </a:t>
            </a:r>
            <a:r>
              <a:rPr lang="en-US" dirty="0" err="1"/>
              <a:t>async</a:t>
            </a:r>
            <a:r>
              <a:rPr lang="en-US" dirty="0"/>
              <a:t> webinar series.</a:t>
            </a:r>
          </a:p>
          <a:p>
            <a:r>
              <a:rPr lang="en-US" baseline="0" dirty="0"/>
              <a:t>Today we talk about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61166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Concurrent</a:t>
            </a:r>
            <a:r>
              <a:rPr lang="en-US" baseline="0" dirty="0"/>
              <a:t> is like me while doing the laundry, I walk into the kitchen, put my newspaper away, fill the remaining dishes into the dishwasher and start the dishwasher and go back to reading the newspaper</a:t>
            </a:r>
            <a:endParaRPr lang="en-US" dirty="0"/>
          </a:p>
          <a:p>
            <a:endParaRPr lang="en-US" dirty="0"/>
          </a:p>
          <a:p>
            <a:r>
              <a:rPr lang="en-US" baseline="0" dirty="0"/>
              <a:t>In software this means</a:t>
            </a:r>
          </a:p>
          <a:p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There is a coordinator called Scheduler which deals usually on a single thread with multiple concurrent work items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These work items can be interleaved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Depending on the scheduler work can still be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distributed over threads and processors, but doesn’t have 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aseline="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6212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Parallel can be compared to the laundromat. Multiple people can do their laundry in parallel.</a:t>
            </a:r>
          </a:p>
          <a:p>
            <a:endParaRPr lang="en-US" baseline="0" dirty="0"/>
          </a:p>
          <a:p>
            <a:r>
              <a:rPr lang="en-US" baseline="0" dirty="0"/>
              <a:t>In software this means</a:t>
            </a:r>
            <a:endParaRPr lang="en-US" dirty="0"/>
          </a:p>
          <a:p>
            <a:endParaRPr lang="en-US" dirty="0"/>
          </a:p>
          <a:p>
            <a:r>
              <a:rPr lang="en-US" dirty="0"/>
              <a:t>A parallel</a:t>
            </a:r>
            <a:r>
              <a:rPr lang="en-US" baseline="0" dirty="0"/>
              <a:t> program 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Independent subexpression are evaluated simultaneously on different processors or thread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Goal: Finish computation faster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Ideally suited for CPU bound work such as sorting data in-memory, filter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To be able to benefit from parallelism the problem needs to be dividable into induvial sub items which can be worked on independently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You can achieve parallelism using concurrency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constructs but not the other way around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069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When the laundry is done, I can take out the clothes and dry them in the dryer. So drying is a continuation of the laundry.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In asynchronous programming a continuation is </a:t>
            </a:r>
          </a:p>
          <a:p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 function that is scheduled for execution after its prerequisite function has completed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63829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set the baseline</a:t>
            </a:r>
            <a:r>
              <a:rPr lang="en-US" baseline="0" dirty="0"/>
              <a:t> with the terminologies. Let’s dive into code.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0371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async</a:t>
            </a:r>
            <a:r>
              <a:rPr lang="en-US" dirty="0"/>
              <a:t>/await</a:t>
            </a:r>
            <a:r>
              <a:rPr lang="en-US" baseline="0" dirty="0"/>
              <a:t> keywords are here to reduce the nesting of continuations, also called </a:t>
            </a:r>
            <a:r>
              <a:rPr lang="en-US" baseline="0" dirty="0" err="1"/>
              <a:t>christmas</a:t>
            </a:r>
            <a:r>
              <a:rPr lang="en-US" baseline="0" dirty="0"/>
              <a:t> tree programming, and therefore simplify code drastically.</a:t>
            </a:r>
            <a:endParaRPr lang="en-US" dirty="0"/>
          </a:p>
          <a:p>
            <a:r>
              <a:rPr lang="en-US" dirty="0" err="1"/>
              <a:t>Asyn</a:t>
            </a:r>
            <a:r>
              <a:rPr lang="en-US" dirty="0"/>
              <a:t>/wait is Syntactic sugar augmented</a:t>
            </a:r>
            <a:r>
              <a:rPr lang="en-US" baseline="0" dirty="0"/>
              <a:t> with compiler magic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46291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instead of</a:t>
            </a:r>
            <a:r>
              <a:rPr lang="en-US" baseline="0" dirty="0"/>
              <a:t> we can write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10122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9520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Stop thinking in threads. For</a:t>
            </a:r>
            <a:r>
              <a:rPr lang="en-US" baseline="0" dirty="0"/>
              <a:t> most applications threads are no longer relevant. Think in Tasks. Rest assured the TPL runtime is heavily optimized for most production scenarios.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1345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039161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7435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I’m Daniel, Solution Architect…</a:t>
            </a:r>
          </a:p>
          <a:p>
            <a:r>
              <a:rPr lang="en-US" dirty="0"/>
              <a:t>I live in central</a:t>
            </a:r>
            <a:r>
              <a:rPr lang="en-US" baseline="0" dirty="0"/>
              <a:t> Switzerland. If you want to know more about me listen to episode 77 of developer on fire</a:t>
            </a:r>
            <a:endParaRPr lang="en-US" dirty="0"/>
          </a:p>
          <a:p>
            <a:r>
              <a:rPr lang="en-US" dirty="0"/>
              <a:t>You can reach me on twitter under @danielmarbach</a:t>
            </a:r>
          </a:p>
          <a:p>
            <a:r>
              <a:rPr lang="en-US" dirty="0"/>
              <a:t>I blog on the particular blog and on my personal blog</a:t>
            </a:r>
          </a:p>
          <a:p>
            <a:r>
              <a:rPr lang="en-US" dirty="0"/>
              <a:t>Subscribe after this webinar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1455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webinar we</a:t>
            </a:r>
            <a:r>
              <a:rPr lang="en-US" baseline="0" dirty="0"/>
              <a:t> will dive deeper and write a message pump for a service bus which combines </a:t>
            </a:r>
            <a:r>
              <a:rPr lang="en-US" baseline="0" dirty="0" err="1"/>
              <a:t>async</a:t>
            </a:r>
            <a:r>
              <a:rPr lang="en-US" baseline="0" dirty="0"/>
              <a:t>/await with TPL</a:t>
            </a:r>
          </a:p>
          <a:p>
            <a:r>
              <a:rPr lang="en-US" baseline="0" dirty="0"/>
              <a:t>We’ll learn where TPL contains unpleasant surprises and how we can work around those</a:t>
            </a:r>
          </a:p>
          <a:p>
            <a:r>
              <a:rPr lang="en-US" baseline="0" dirty="0"/>
              <a:t>Join again, invite your friends and learn to apply more than just the basics of </a:t>
            </a:r>
            <a:r>
              <a:rPr lang="en-US" baseline="0" dirty="0" err="1"/>
              <a:t>async</a:t>
            </a:r>
            <a:r>
              <a:rPr lang="en-US" baseline="0" dirty="0"/>
              <a:t>/await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40667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that can be answered in blog posts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704876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Reduces christmas tree programming to code</a:t>
            </a:r>
            <a:r>
              <a:rPr lang="de-CH" baseline="0" dirty="0"/>
              <a:t> which looks much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7820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Reduces christmas tree programming to code</a:t>
            </a:r>
            <a:r>
              <a:rPr lang="de-CH" baseline="0" dirty="0"/>
              <a:t> which looks much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49593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webinar we will learn</a:t>
            </a:r>
            <a:r>
              <a:rPr lang="en-US" baseline="0" dirty="0"/>
              <a:t> important terminologies</a:t>
            </a:r>
          </a:p>
          <a:p>
            <a:r>
              <a:rPr lang="en-US" baseline="0" dirty="0"/>
              <a:t>The difference between CPU-bound and IO-bound</a:t>
            </a:r>
          </a:p>
          <a:p>
            <a:r>
              <a:rPr lang="en-US" baseline="0" dirty="0"/>
              <a:t>The difference between Threads and Tasks</a:t>
            </a:r>
          </a:p>
          <a:p>
            <a:r>
              <a:rPr lang="en-US" baseline="0" dirty="0"/>
              <a:t>And a few </a:t>
            </a:r>
            <a:r>
              <a:rPr lang="en-US" baseline="0" dirty="0" err="1"/>
              <a:t>async</a:t>
            </a:r>
            <a:r>
              <a:rPr lang="en-US" baseline="0" dirty="0"/>
              <a:t> best-practices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997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webinar is divided</a:t>
            </a:r>
            <a:r>
              <a:rPr lang="en-US" baseline="0" dirty="0"/>
              <a:t> into three parts</a:t>
            </a:r>
          </a:p>
          <a:p>
            <a:endParaRPr lang="en-US" baseline="0" dirty="0"/>
          </a:p>
          <a:p>
            <a:r>
              <a:rPr lang="en-US" baseline="0" dirty="0"/>
              <a:t>Terminology</a:t>
            </a:r>
          </a:p>
          <a:p>
            <a:r>
              <a:rPr lang="en-US" baseline="0" dirty="0"/>
              <a:t>Code and </a:t>
            </a:r>
            <a:r>
              <a:rPr lang="en-US" baseline="0" dirty="0" err="1"/>
              <a:t>WrapUp</a:t>
            </a:r>
            <a:r>
              <a:rPr lang="en-US" baseline="0" dirty="0"/>
              <a:t> including Q&amp;A</a:t>
            </a:r>
          </a:p>
          <a:p>
            <a:endParaRPr lang="en-US" baseline="0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72179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Before we dive deep into code I’m going to talk important terminologies.</a:t>
            </a:r>
            <a:endParaRPr lang="de-CH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3219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in the real world can be compared to me doing the laundry. I</a:t>
            </a:r>
            <a:r>
              <a:rPr lang="en-US" baseline="0" dirty="0"/>
              <a:t> put my dirty clothes into the machine and select the program or timer and let the machine do its work. Until the laundry is done, indicated by a beep of the machine, I can carry on with other things like reading the newspaper, playing with my kid…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 I, the worker, am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free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until signal indicates external task is done</a:t>
            </a:r>
          </a:p>
          <a:p>
            <a:endParaRPr lang="en-US" baseline="0" dirty="0"/>
          </a:p>
          <a:p>
            <a:r>
              <a:rPr lang="en-US" baseline="0" dirty="0"/>
              <a:t>This is very similar to software</a:t>
            </a:r>
            <a:endParaRPr lang="de-CH" dirty="0"/>
          </a:p>
          <a:p>
            <a:endParaRPr lang="de-CH" dirty="0"/>
          </a:p>
          <a:p>
            <a:r>
              <a:rPr lang="de-CH" dirty="0"/>
              <a:t>Asynchronous</a:t>
            </a:r>
            <a:r>
              <a:rPr lang="de-CH" baseline="0" dirty="0"/>
              <a:t> program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dispatches tasks to devices that can take care of themselves, leaving the program free to do something else until it receives a signal that the results are finished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Asynchronous programming should be used for external operations which support event-driven callbacks when they are done.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Usually that is the case for IO-bound work.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CH" baseline="0" dirty="0"/>
              <a:t>For example on windows IOCompletionPorts signal the result of a IO operation back to the initiator of the operation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dirty="0" err="1"/>
              <a:t>Async</a:t>
            </a:r>
            <a:r>
              <a:rPr lang="en-US" baseline="0" dirty="0"/>
              <a:t> operation can be more efficient, since the worker initiating the work are not blocked.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9198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System.Threading.Task is an abstraction layer which represents both CPU bound and IO-bound operations as a uniformed</a:t>
            </a:r>
            <a:r>
              <a:rPr lang="de-CH" baseline="0" dirty="0"/>
              <a:t> API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Represents the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state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outcome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of an asynchronous operation executed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now, later 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or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never</a:t>
            </a: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endParaRPr lang="de-CH" baseline="0" dirty="0"/>
          </a:p>
          <a:p>
            <a:r>
              <a:rPr lang="en-US" baseline="0" dirty="0"/>
              <a:t>This is very similar to washing clothes.</a:t>
            </a:r>
          </a:p>
          <a:p>
            <a:endParaRPr lang="en-US" baseline="0" dirty="0"/>
          </a:p>
          <a:p>
            <a:r>
              <a:rPr lang="en-US" baseline="0" dirty="0"/>
              <a:t>If Task represents an IO-bound operation then, we could compare it to</a:t>
            </a:r>
            <a:endParaRPr lang="de-CH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1500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The laundry machine</a:t>
            </a:r>
          </a:p>
          <a:p>
            <a:r>
              <a:rPr lang="en-US" baseline="0" dirty="0"/>
              <a:t>So the state of the task representing the laundry machine would be running, not running, completed</a:t>
            </a:r>
          </a:p>
          <a:p>
            <a:r>
              <a:rPr lang="en-US" baseline="0" dirty="0"/>
              <a:t>The outcome should be clean clothes</a:t>
            </a:r>
          </a:p>
          <a:p>
            <a:r>
              <a:rPr lang="en-US" baseline="0" dirty="0"/>
              <a:t>I can late start the machine with a timer, or the machine can decide to run a health check before the process starts</a:t>
            </a:r>
          </a:p>
          <a:p>
            <a:r>
              <a:rPr lang="en-US" baseline="0" dirty="0"/>
              <a:t>It is also possible that because of failures the machine never starts</a:t>
            </a:r>
          </a:p>
          <a:p>
            <a:r>
              <a:rPr lang="en-US" baseline="0" dirty="0"/>
              <a:t>Or even more likely my wife cancels the process because yet again I’ve chosen the wrong temperature</a:t>
            </a:r>
          </a:p>
          <a:p>
            <a:endParaRPr lang="en-US" baseline="0" dirty="0"/>
          </a:p>
          <a:p>
            <a:r>
              <a:rPr lang="en-US" baseline="0" dirty="0"/>
              <a:t>The CPU-bound task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06579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Can be compared to me doing the laundry manually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No matter whether the task is IO or CPU bound,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T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hreads are the w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orkers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responsible for getting </a:t>
            </a:r>
            <a:r>
              <a:rPr lang="en-US" sz="1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 done that are scheduled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But with CPU bound tasks the worker thread</a:t>
            </a:r>
            <a:r>
              <a:rPr lang="en-US" sz="1200" baseline="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is blocked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So that means a thread can only handle one CPU-bound task at a time</a:t>
            </a:r>
            <a:endParaRPr lang="de-CH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dirty="0"/>
              <a:t>In contrast</a:t>
            </a:r>
            <a:r>
              <a:rPr lang="en-US" baseline="0" dirty="0"/>
              <a:t> </a:t>
            </a:r>
            <a:endParaRPr lang="en-US" dirty="0"/>
          </a:p>
          <a:p>
            <a:r>
              <a:rPr lang="en-US" dirty="0"/>
              <a:t>A thread can handle multiple IO-bound tasks concurrently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CA07FD-5BD5-4529-84B0-48DD2C561176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91179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8781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1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94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4106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1563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308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25292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4887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943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39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2997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AEABE-1D59-4413-813E-803E21872067}" type="datetimeFigureOut">
              <a:rPr lang="de-CH" smtClean="0"/>
              <a:t>25.02.2016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CF880-6CB5-48AB-8FAF-28C50F70DB2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0683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Yanone Kaffeesatz Regular" panose="02000000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Yanone Kaffeesatz Regular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43435" y="2411332"/>
            <a:ext cx="9688871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 best-practices</a:t>
            </a:r>
            <a:endParaRPr lang="de-CH" sz="1100" dirty="0"/>
          </a:p>
        </p:txBody>
      </p:sp>
      <p:sp>
        <p:nvSpPr>
          <p:cNvPr id="6" name="Rectangle 5"/>
          <p:cNvSpPr/>
          <p:nvPr/>
        </p:nvSpPr>
        <p:spPr>
          <a:xfrm>
            <a:off x="1243435" y="1303336"/>
            <a:ext cx="25490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Welcome</a:t>
            </a:r>
            <a:endParaRPr lang="de-CH" sz="105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26116" y="4273380"/>
            <a:ext cx="270619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webinar</a:t>
            </a:r>
            <a:endParaRPr lang="de-CH" sz="1050" dirty="0">
              <a:solidFill>
                <a:schemeClr val="accent4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9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53245" y="2814881"/>
            <a:ext cx="499991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concurrent</a:t>
            </a:r>
            <a:endParaRPr lang="de-CH" sz="1200" dirty="0"/>
          </a:p>
        </p:txBody>
      </p:sp>
      <p:grpSp>
        <p:nvGrpSpPr>
          <p:cNvPr id="4" name="Group 3"/>
          <p:cNvGrpSpPr/>
          <p:nvPr/>
        </p:nvGrpSpPr>
        <p:grpSpPr>
          <a:xfrm>
            <a:off x="-502208" y="0"/>
            <a:ext cx="6730540" cy="6858001"/>
            <a:chOff x="-675129" y="-990808"/>
            <a:chExt cx="6730540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675129" y="-990808"/>
              <a:ext cx="6730540" cy="6858001"/>
              <a:chOff x="-86315" y="-1516892"/>
              <a:chExt cx="6730540" cy="6858001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-86315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 rot="16200000">
                <a:off x="2707393" y="1404277"/>
                <a:ext cx="6858001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en-US" sz="6000" dirty="0">
                  <a:solidFill>
                    <a:schemeClr val="accent3"/>
                  </a:solidFill>
                  <a:latin typeface="Yanone Kaffeesatz Regular" panose="02000000000000000000" pitchFamily="2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07091" y="3973465"/>
                <a:ext cx="184731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en-US" sz="3600" dirty="0">
                  <a:solidFill>
                    <a:schemeClr val="tx2"/>
                  </a:solidFill>
                  <a:latin typeface="Yanone Kaffeesatz Regular" panose="02000000000000000000" pitchFamily="2" charset="0"/>
                </a:endParaRPr>
              </a:p>
            </p:txBody>
          </p:sp>
        </p:grpSp>
        <p:sp>
          <p:nvSpPr>
            <p:cNvPr id="11" name="Rectangle 10"/>
            <p:cNvSpPr/>
            <p:nvPr/>
          </p:nvSpPr>
          <p:spPr>
            <a:xfrm>
              <a:off x="253747" y="682217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158524" y="62186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74186" y="127286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9821" y="1425008"/>
              <a:ext cx="2488182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4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concurrent</a:t>
              </a:r>
              <a:endParaRPr lang="de-CH" sz="1100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interleaved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8198" r="4416" b="9349"/>
          <a:stretch/>
        </p:blipFill>
        <p:spPr>
          <a:xfrm>
            <a:off x="5388742" y="717581"/>
            <a:ext cx="3778894" cy="34786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9037864" y="1976324"/>
            <a:ext cx="2853618" cy="417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00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2" name="Rectangle 1"/>
            <p:cNvSpPr/>
            <p:nvPr/>
          </p:nvSpPr>
          <p:spPr>
            <a:xfrm>
              <a:off x="588815" y="87318"/>
              <a:ext cx="4999911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>
                      <a:alpha val="30000"/>
                    </a:schemeClr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>
                <a:solidFill>
                  <a:schemeClr val="accent2">
                    <a:alpha val="30000"/>
                  </a:schemeClr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1794920"/>
              <a:ext cx="4999912" cy="22159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38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parallel</a:t>
              </a:r>
              <a:endParaRPr lang="de-CH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613402"/>
            <a:ext cx="3816626" cy="5734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simultaneous</a:t>
            </a:r>
          </a:p>
        </p:txBody>
      </p:sp>
    </p:spTree>
    <p:extLst>
      <p:ext uri="{BB962C8B-B14F-4D97-AF65-F5344CB8AC3E}">
        <p14:creationId xmlns:p14="http://schemas.microsoft.com/office/powerpoint/2010/main" val="40376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Continuation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81487" y="1160556"/>
            <a:ext cx="3024591" cy="4536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71932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118473899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6794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1999" cy="6858001"/>
            <a:chOff x="588814" y="-526084"/>
            <a:chExt cx="12191999" cy="6858001"/>
          </a:xfrm>
        </p:grpSpPr>
        <p:sp>
          <p:nvSpPr>
            <p:cNvPr id="6" name="Rectangle 5"/>
            <p:cNvSpPr/>
            <p:nvPr/>
          </p:nvSpPr>
          <p:spPr>
            <a:xfrm rot="16200000">
              <a:off x="2707390" y="2302752"/>
              <a:ext cx="6858001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88814" y="2285315"/>
              <a:ext cx="5596864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600" dirty="0" err="1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async</a:t>
              </a:r>
              <a:r>
                <a:rPr lang="en-US" sz="96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/await</a:t>
              </a:r>
              <a:endParaRPr lang="de-CH" sz="1400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981751" y="3388321"/>
              <a:ext cx="579906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simplicity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81487" y="867250"/>
            <a:ext cx="9108927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function1(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function2(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function3(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function4(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function5(</a:t>
            </a:r>
            <a:r>
              <a:rPr lang="en-US" sz="32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function</a:t>
            </a: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(err, res) {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  </a:t>
            </a:r>
            <a:r>
              <a:rPr lang="en-US" sz="3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// do something useful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     })</a:t>
            </a:r>
          </a:p>
          <a:p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 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  })</a:t>
            </a:r>
            <a:b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2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500" dirty="0"/>
          </a:p>
        </p:txBody>
      </p:sp>
    </p:spTree>
    <p:extLst>
      <p:ext uri="{BB962C8B-B14F-4D97-AF65-F5344CB8AC3E}">
        <p14:creationId xmlns:p14="http://schemas.microsoft.com/office/powerpoint/2010/main" val="1979914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3532" y="1536174"/>
            <a:ext cx="11004936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cleanLaundry.ContinueWith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(t =&gt; { 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  </a:t>
            </a:r>
            <a:r>
              <a:rPr lang="en-US" sz="80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80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})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986743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59052" y="1905506"/>
            <a:ext cx="7673896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await </a:t>
            </a:r>
            <a:r>
              <a:rPr lang="en-US" sz="9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cleanLaundry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</a:p>
          <a:p>
            <a:r>
              <a:rPr lang="en-US" sz="9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dryLaundry</a:t>
            </a:r>
            <a:r>
              <a:rPr lang="en-US" sz="9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;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8477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85523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Demo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1084023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3007693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94521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366418" y="735955"/>
            <a:ext cx="9459165" cy="5386090"/>
            <a:chOff x="710011" y="1050953"/>
            <a:chExt cx="9459165" cy="5386090"/>
          </a:xfrm>
        </p:grpSpPr>
        <p:sp>
          <p:nvSpPr>
            <p:cNvPr id="2" name="Rectangle 1"/>
            <p:cNvSpPr/>
            <p:nvPr/>
          </p:nvSpPr>
          <p:spPr>
            <a:xfrm>
              <a:off x="3575704" y="1050953"/>
              <a:ext cx="6593472" cy="53860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4400" dirty="0">
                  <a:solidFill>
                    <a:schemeClr val="accent2"/>
                  </a:solidFill>
                  <a:latin typeface="Yanone Kaffeesatz Regular" panose="02000000000000000000" pitchFamily="2" charset="0"/>
                </a:rPr>
                <a:t>Task</a:t>
              </a:r>
              <a:endParaRPr lang="de-CH" sz="2400" dirty="0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040633" y="1987168"/>
              <a:ext cx="220445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Forget thread!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710011" y="2538448"/>
              <a:ext cx="3033203" cy="221599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3800" dirty="0">
                  <a:solidFill>
                    <a:schemeClr val="tx2"/>
                  </a:solidFill>
                  <a:latin typeface="Yanone Kaffeesatz Regular" panose="02000000000000000000" pitchFamily="2" charset="0"/>
                </a:rPr>
                <a:t>think</a:t>
              </a:r>
              <a:endParaRPr lang="de-CH" sz="16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03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50" y="1742883"/>
            <a:ext cx="5151939" cy="343462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306" y="612519"/>
            <a:ext cx="2880000" cy="69081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23694" y="2132715"/>
            <a:ext cx="6096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Solution Architect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Enthusiastic Software Engineer</a:t>
            </a:r>
          </a:p>
          <a:p>
            <a:r>
              <a:rPr lang="en-US" sz="2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Microsoft MVP for systems integration</a:t>
            </a:r>
          </a:p>
          <a:p>
            <a:endParaRPr lang="en-US" sz="28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@danielmarbach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particular.net/blog</a:t>
            </a:r>
          </a:p>
          <a:p>
            <a:r>
              <a:rPr lang="en-US" sz="2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planetgeek.ch</a:t>
            </a:r>
          </a:p>
        </p:txBody>
      </p:sp>
    </p:spTree>
    <p:extLst>
      <p:ext uri="{BB962C8B-B14F-4D97-AF65-F5344CB8AC3E}">
        <p14:creationId xmlns:p14="http://schemas.microsoft.com/office/powerpoint/2010/main" val="3601279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NSB v6</a:t>
            </a:r>
            <a:endParaRPr lang="de-CH" dirty="0"/>
          </a:p>
        </p:txBody>
      </p:sp>
      <p:sp>
        <p:nvSpPr>
          <p:cNvPr id="3" name="Rectangle 2"/>
          <p:cNvSpPr/>
          <p:nvPr/>
        </p:nvSpPr>
        <p:spPr>
          <a:xfrm>
            <a:off x="6485270" y="1671407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Will be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Applies the shown best-</a:t>
            </a:r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practies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like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 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consequently, checked with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Roslyn analyzer</a:t>
            </a:r>
          </a:p>
        </p:txBody>
      </p:sp>
    </p:spTree>
    <p:extLst>
      <p:ext uri="{BB962C8B-B14F-4D97-AF65-F5344CB8AC3E}">
        <p14:creationId xmlns:p14="http://schemas.microsoft.com/office/powerpoint/2010/main" val="3027941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0" y="1671407"/>
            <a:ext cx="5706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Task.Run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Factory.StartNew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for CPU-bound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directly for IO-bound work</a:t>
            </a:r>
            <a:b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</a:br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Task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instead of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void</a:t>
            </a: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2436182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Recap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997839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Libraries and frameworks should use </a:t>
            </a:r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ConfigureAwait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(false)</a:t>
            </a:r>
          </a:p>
          <a:p>
            <a:endParaRPr lang="en-US" sz="3600" dirty="0">
              <a:solidFill>
                <a:schemeClr val="accent4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 all the way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, don’t mix blocking and asynchronous code</a:t>
            </a:r>
            <a:endParaRPr lang="de-CH" sz="36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reminder</a:t>
            </a:r>
          </a:p>
        </p:txBody>
      </p:sp>
    </p:spTree>
    <p:extLst>
      <p:ext uri="{BB962C8B-B14F-4D97-AF65-F5344CB8AC3E}">
        <p14:creationId xmlns:p14="http://schemas.microsoft.com/office/powerpoint/2010/main" val="8660416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88916" y="1798413"/>
            <a:ext cx="5652417" cy="426822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Next</a:t>
            </a:r>
            <a:endParaRPr lang="de-CH" dirty="0"/>
          </a:p>
        </p:txBody>
      </p:sp>
      <p:sp>
        <p:nvSpPr>
          <p:cNvPr id="5" name="Rectangle 4"/>
          <p:cNvSpPr/>
          <p:nvPr/>
        </p:nvSpPr>
        <p:spPr>
          <a:xfrm>
            <a:off x="2273365" y="735559"/>
            <a:ext cx="826059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8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particular.net/</a:t>
            </a:r>
            <a:r>
              <a:rPr lang="de-CH" sz="48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async-await-webinar-series</a:t>
            </a:r>
          </a:p>
        </p:txBody>
      </p:sp>
    </p:spTree>
    <p:extLst>
      <p:ext uri="{BB962C8B-B14F-4D97-AF65-F5344CB8AC3E}">
        <p14:creationId xmlns:p14="http://schemas.microsoft.com/office/powerpoint/2010/main" val="3309558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64014" y="3127733"/>
            <a:ext cx="100639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github.com/danielmarbach/</a:t>
            </a:r>
            <a:r>
              <a:rPr lang="en-US" sz="54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02-25-2016-AsyncWebinar</a:t>
            </a:r>
            <a:endParaRPr lang="de-CH" sz="4000" dirty="0">
              <a:solidFill>
                <a:schemeClr val="accent4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64014" y="1124536"/>
            <a:ext cx="646362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Slides, Links…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1581449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53239" y="1851645"/>
            <a:ext cx="4474302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Q &amp; A</a:t>
            </a:r>
            <a:endParaRPr lang="de-CH" sz="2000" dirty="0"/>
          </a:p>
        </p:txBody>
      </p:sp>
      <p:sp>
        <p:nvSpPr>
          <p:cNvPr id="5" name="Rectangle 4"/>
          <p:cNvSpPr/>
          <p:nvPr/>
        </p:nvSpPr>
        <p:spPr>
          <a:xfrm>
            <a:off x="1838261" y="2875002"/>
            <a:ext cx="163538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await</a:t>
            </a:r>
            <a:endParaRPr lang="de-CH" sz="6600" dirty="0"/>
          </a:p>
        </p:txBody>
      </p:sp>
    </p:spTree>
    <p:extLst>
      <p:ext uri="{BB962C8B-B14F-4D97-AF65-F5344CB8AC3E}">
        <p14:creationId xmlns:p14="http://schemas.microsoft.com/office/powerpoint/2010/main" val="42413216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176771" y="1851645"/>
            <a:ext cx="5838458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99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Thanks</a:t>
            </a:r>
            <a:endParaRPr lang="de-CH" sz="2000" dirty="0"/>
          </a:p>
        </p:txBody>
      </p:sp>
    </p:spTree>
    <p:extLst>
      <p:ext uri="{BB962C8B-B14F-4D97-AF65-F5344CB8AC3E}">
        <p14:creationId xmlns:p14="http://schemas.microsoft.com/office/powerpoint/2010/main" val="388746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6200000">
            <a:off x="2324384" y="2828836"/>
            <a:ext cx="6858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target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Goals</a:t>
            </a:r>
            <a:endParaRPr lang="de-CH" dirty="0"/>
          </a:p>
        </p:txBody>
      </p:sp>
      <p:sp>
        <p:nvSpPr>
          <p:cNvPr id="6" name="Rectangle 5"/>
          <p:cNvSpPr/>
          <p:nvPr/>
        </p:nvSpPr>
        <p:spPr>
          <a:xfrm>
            <a:off x="6485271" y="1844715"/>
            <a:ext cx="57067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CPU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 vs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IO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-bound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Threads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and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Tasks</a:t>
            </a:r>
          </a:p>
          <a:p>
            <a:endParaRPr lang="en-US" sz="3600" dirty="0">
              <a:solidFill>
                <a:schemeClr val="tx2"/>
              </a:solidFill>
              <a:latin typeface="Yanone Kaffeesatz Regular" panose="02000000000000000000" pitchFamily="2" charset="0"/>
            </a:endParaRPr>
          </a:p>
          <a:p>
            <a:r>
              <a:rPr lang="en-US" sz="3600" dirty="0" err="1">
                <a:solidFill>
                  <a:schemeClr val="tx2"/>
                </a:solidFill>
                <a:latin typeface="Yanone Kaffeesatz Regular" panose="02000000000000000000" pitchFamily="2" charset="0"/>
              </a:rPr>
              <a:t>Async</a:t>
            </a:r>
            <a:r>
              <a: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rPr>
              <a:t> </a:t>
            </a:r>
            <a:r>
              <a:rPr lang="en-US" sz="3600" dirty="0">
                <a:solidFill>
                  <a:schemeClr val="accent4"/>
                </a:solidFill>
                <a:latin typeface="Yanone Kaffeesatz Regular" panose="02000000000000000000" pitchFamily="2" charset="0"/>
              </a:rPr>
              <a:t>best-practices</a:t>
            </a:r>
          </a:p>
        </p:txBody>
      </p:sp>
    </p:spTree>
    <p:extLst>
      <p:ext uri="{BB962C8B-B14F-4D97-AF65-F5344CB8AC3E}">
        <p14:creationId xmlns:p14="http://schemas.microsoft.com/office/powerpoint/2010/main" val="2864408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78305412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80052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041498304"/>
              </p:ext>
            </p:extLst>
          </p:nvPr>
        </p:nvGraphicFramePr>
        <p:xfrm>
          <a:off x="809050" y="116601"/>
          <a:ext cx="10573900" cy="6640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1024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" y="4399885"/>
            <a:ext cx="6494332" cy="2117193"/>
            <a:chOff x="383492" y="3586634"/>
            <a:chExt cx="6494332" cy="2117193"/>
          </a:xfrm>
        </p:grpSpPr>
        <p:sp>
          <p:nvSpPr>
            <p:cNvPr id="3" name="Rectangle 2"/>
            <p:cNvSpPr/>
            <p:nvPr/>
          </p:nvSpPr>
          <p:spPr>
            <a:xfrm>
              <a:off x="623258" y="5005441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3492" y="3586634"/>
              <a:ext cx="6494332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accent3"/>
                  </a:solidFill>
                  <a:latin typeface="Yanone Kaffeesatz Regular" panose="02000000000000000000" pitchFamily="2" charset="0"/>
                </a:rPr>
                <a:t>event-driven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76" y="5057496"/>
              <a:ext cx="18473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US" sz="3600" dirty="0">
                <a:solidFill>
                  <a:schemeClr val="tx2"/>
                </a:solidFill>
                <a:latin typeface="Yanone Kaffeesatz Regular" panose="02000000000000000000" pitchFamily="2" charset="0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 err="1">
                <a:solidFill>
                  <a:schemeClr val="accent2"/>
                </a:solidFill>
                <a:latin typeface="Yanone Kaffeesatz Regular" panose="02000000000000000000" pitchFamily="2" charset="0"/>
              </a:rPr>
              <a:t>async</a:t>
            </a:r>
            <a:endParaRPr lang="de-CH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94333" y="478101"/>
            <a:ext cx="3931139" cy="5896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6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810" y="1765712"/>
            <a:ext cx="4865112" cy="33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uniform</a:t>
            </a:r>
          </a:p>
        </p:txBody>
      </p:sp>
    </p:spTree>
    <p:extLst>
      <p:ext uri="{BB962C8B-B14F-4D97-AF65-F5344CB8AC3E}">
        <p14:creationId xmlns:p14="http://schemas.microsoft.com/office/powerpoint/2010/main" val="170982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9" name="Rectangle 8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IO-bound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6" t="3288" r="8260"/>
          <a:stretch/>
        </p:blipFill>
        <p:spPr>
          <a:xfrm>
            <a:off x="7019750" y="572697"/>
            <a:ext cx="3699414" cy="5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32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952437"/>
            <a:ext cx="4999912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600" dirty="0">
                <a:solidFill>
                  <a:schemeClr val="accent2"/>
                </a:solidFill>
                <a:latin typeface="Yanone Kaffeesatz Regular" panose="02000000000000000000" pitchFamily="2" charset="0"/>
              </a:rPr>
              <a:t>Task</a:t>
            </a:r>
            <a:endParaRPr lang="de-CH" dirty="0"/>
          </a:p>
        </p:txBody>
      </p:sp>
      <p:grpSp>
        <p:nvGrpSpPr>
          <p:cNvPr id="3" name="Group 2"/>
          <p:cNvGrpSpPr/>
          <p:nvPr/>
        </p:nvGrpSpPr>
        <p:grpSpPr>
          <a:xfrm>
            <a:off x="6408615" y="211015"/>
            <a:ext cx="4697048" cy="6226184"/>
            <a:chOff x="6408615" y="211015"/>
            <a:chExt cx="4697048" cy="6226184"/>
          </a:xfrm>
          <a:solidFill>
            <a:schemeClr val="bg1">
              <a:alpha val="90000"/>
            </a:schemeClr>
          </a:solidFill>
        </p:grpSpPr>
        <p:sp>
          <p:nvSpPr>
            <p:cNvPr id="2" name="Rectangle 1"/>
            <p:cNvSpPr/>
            <p:nvPr/>
          </p:nvSpPr>
          <p:spPr>
            <a:xfrm>
              <a:off x="6408615" y="211015"/>
              <a:ext cx="4310549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046309" y="3146922"/>
              <a:ext cx="2059354" cy="3290277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301" y="1292087"/>
            <a:ext cx="5597263" cy="432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1" y="4399885"/>
            <a:ext cx="649433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dirty="0">
                <a:solidFill>
                  <a:schemeClr val="accent3"/>
                </a:solidFill>
                <a:latin typeface="Yanone Kaffeesatz Regular" panose="02000000000000000000" pitchFamily="2" charset="0"/>
              </a:rPr>
              <a:t>CPU-bound</a:t>
            </a:r>
          </a:p>
        </p:txBody>
      </p:sp>
    </p:spTree>
    <p:extLst>
      <p:ext uri="{BB962C8B-B14F-4D97-AF65-F5344CB8AC3E}">
        <p14:creationId xmlns:p14="http://schemas.microsoft.com/office/powerpoint/2010/main" val="98426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0000"/>
      </a:accent1>
      <a:accent2>
        <a:srgbClr val="ED7D31"/>
      </a:accent2>
      <a:accent3>
        <a:srgbClr val="A5A5A5"/>
      </a:accent3>
      <a:accent4>
        <a:srgbClr val="FFAF00"/>
      </a:accent4>
      <a:accent5>
        <a:srgbClr val="4472C4"/>
      </a:accent5>
      <a:accent6>
        <a:srgbClr val="70AD47"/>
      </a:accent6>
      <a:hlink>
        <a:srgbClr val="3F3F3F"/>
      </a:hlink>
      <a:folHlink>
        <a:srgbClr val="3F3F3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1058</Words>
  <Application>Microsoft Office PowerPoint</Application>
  <PresentationFormat>Widescreen</PresentationFormat>
  <Paragraphs>195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Yanone Kaffeesatz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danielmarbach</dc:creator>
  <cp:lastModifiedBy>danielmarbach</cp:lastModifiedBy>
  <cp:revision>67</cp:revision>
  <dcterms:created xsi:type="dcterms:W3CDTF">2016-02-22T14:00:45Z</dcterms:created>
  <dcterms:modified xsi:type="dcterms:W3CDTF">2016-02-25T14:45:05Z</dcterms:modified>
</cp:coreProperties>
</file>

<file path=docProps/thumbnail.jpeg>
</file>